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5" r:id="rId20"/>
    <p:sldId id="273" r:id="rId21"/>
    <p:sldId id="274" r:id="rId22"/>
    <p:sldId id="275" r:id="rId23"/>
    <p:sldId id="286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256"/>
            <a:ext cx="9162288" cy="4114897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4800"/>
            </a:lvl1pPr>
            <a:lvl2pPr rtl="0">
              <a:defRPr sz="4800"/>
            </a:lvl2pPr>
            <a:lvl3pPr rtl="0">
              <a:defRPr sz="4800"/>
            </a:lvl3pPr>
            <a:lvl4pPr rtl="0">
              <a:defRPr sz="4800"/>
            </a:lvl4pPr>
            <a:lvl5pPr rtl="0">
              <a:defRPr sz="4800"/>
            </a:lvl5pPr>
            <a:lvl6pPr rtl="0">
              <a:defRPr sz="4800"/>
            </a:lvl6pPr>
            <a:lvl7pPr rtl="0">
              <a:defRPr sz="4800"/>
            </a:lvl7pPr>
            <a:lvl8pPr rtl="0">
              <a:defRPr sz="4800"/>
            </a:lvl8pPr>
            <a:lvl9pPr rtl="0">
              <a:defRPr sz="4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4041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730374"/>
            <a:ext cx="4041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5442546"/>
            <a:ext cx="9162288" cy="1430803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1pPr>
            <a:lvl2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2pPr>
            <a:lvl3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3pPr>
            <a:lvl4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4pPr>
            <a:lvl5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5pPr>
            <a:lvl6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6pPr>
            <a:lvl7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7pPr>
            <a:lvl8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8pPr>
            <a:lvl9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6864683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609600"/>
            <a:ext cx="8302625" cy="3787775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Scheidsrechtercursus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55396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 smtClean="0"/>
              <a:t>Lokeren &amp; Roeselare 2015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Einde speelperiode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300079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 dirty="0"/>
              <a:t>3 maal fluiten en armen kruisen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 dirty="0"/>
              <a:t>Bal is </a:t>
            </a:r>
            <a:r>
              <a:rPr lang="en" sz="3600" b="1" dirty="0" smtClean="0"/>
              <a:t>VLIEGEND</a:t>
            </a:r>
            <a:r>
              <a:rPr lang="en" sz="3600" dirty="0" smtClean="0"/>
              <a:t> bij </a:t>
            </a:r>
            <a:r>
              <a:rPr lang="en" sz="3600" dirty="0"/>
              <a:t>signaal </a:t>
            </a:r>
            <a:r>
              <a:rPr lang="en" sz="3600" b="1" dirty="0"/>
              <a:t>van de </a:t>
            </a:r>
            <a:r>
              <a:rPr lang="en" sz="3600" b="1" dirty="0" smtClean="0"/>
              <a:t>tafel (wijziging 2015)</a:t>
            </a:r>
            <a:endParaRPr lang="en" sz="3600" dirty="0"/>
          </a:p>
          <a:p>
            <a:endParaRPr dirty="0"/>
          </a:p>
          <a:p>
            <a:endParaRPr dirty="0"/>
          </a:p>
        </p:txBody>
      </p:sp>
      <p:sp>
        <p:nvSpPr>
          <p:cNvPr id="179" name="Shape 179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Doelpunt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1 maal lang fluiten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Handpalmen tegen elkaar en naar het midden wijzen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Aangeven aan tafel welke speler gescoord heeft (gebruik gesloten vuist voor nr 10)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Spel herstart aan de </a:t>
            </a:r>
            <a:br>
              <a:rPr lang="en" sz="3600"/>
            </a:br>
            <a:r>
              <a:rPr lang="en" sz="3600"/>
              <a:t>middenlijn na fluitsignaal</a:t>
            </a:r>
          </a:p>
          <a:p>
            <a:endParaRPr/>
          </a:p>
          <a:p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Doelpunt afgekeurd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Niet fluiten (tenzij om andere reden, bal buiten, fout, einde speelperiode, ...)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Kruisen van de armen ter hoogte van de heup en heen en weer zwaaien</a:t>
            </a:r>
          </a:p>
          <a:p>
            <a:endParaRPr/>
          </a:p>
          <a:p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Zijlijn &amp; hoekworp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Wijzen naar de zijlijn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Andere arm geeft richting aan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Hand open, want onrechtstreeks</a:t>
            </a:r>
          </a:p>
          <a:p>
            <a:endParaRPr/>
          </a:p>
          <a:p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Doellijnworp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Bal aan de keeper (of andere speler op de achterlijn)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Arm evenwijdig met de doellijn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Andere arm geeft righting aan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Hand open, want onrechtstreeks</a:t>
            </a:r>
          </a:p>
          <a:p>
            <a:endParaRPr/>
          </a:p>
          <a:p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Time-out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3 maal kort fluiten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2 handen vormen een T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Verzeker jezelf ervan dat de tafel het signaal uitvoerd (tafel dient vlag omhoog te steken)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Spel herstart </a:t>
            </a:r>
            <a:r>
              <a:rPr lang="en" sz="3600" b="1"/>
              <a:t>na fluitsignaal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Automatische time-outs:</a:t>
            </a:r>
            <a:r>
              <a:rPr lang="en"/>
              <a:t/>
            </a:r>
            <a:br>
              <a:rPr lang="en"/>
            </a:br>
            <a:r>
              <a:rPr lang="en"/>
              <a:t>Doelpunt, scheidsbal &amp; penalty</a:t>
            </a:r>
          </a:p>
          <a:p>
            <a:endParaRPr/>
          </a:p>
          <a:p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Scheidsbal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2 spelers hebben balbezit voor 5secs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Spelers komen bij de scheidsrechter liggen, elk aan hun kant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Ongeveer een armlengte tussen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Paddels op het water, handen op spatdek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Andere spelers minstens 3m verder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Fluiten, bal ingooien tussen de spelers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Spelers mogen de bal nemen </a:t>
            </a:r>
            <a:br>
              <a:rPr lang="en"/>
            </a:br>
            <a:r>
              <a:rPr lang="en"/>
              <a:t>wanneer deze het water raakt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Zoniet, bestraffen met 5s teken</a:t>
            </a:r>
          </a:p>
          <a:p>
            <a:endParaRPr/>
          </a:p>
          <a:p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Obstructie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537067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Elke speler mag ongehinderd naar de bal of het doel varen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Bal afschermen voor een ploegmaat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Spelers die stilliggen en niet paddelen kunnen geen obstructie </a:t>
            </a:r>
            <a:r>
              <a:rPr lang="en" sz="3600" dirty="0" smtClean="0"/>
              <a:t>maken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smtClean="0"/>
              <a:t>Ongeoorloofd verplaatsen</a:t>
            </a:r>
            <a:endParaRPr lang="en" sz="3600" dirty="0"/>
          </a:p>
          <a:p>
            <a:endParaRPr dirty="0"/>
          </a:p>
          <a:p>
            <a:endParaRPr dirty="0"/>
          </a:p>
        </p:txBody>
      </p:sp>
      <p:sp>
        <p:nvSpPr>
          <p:cNvPr id="228" name="Shape 228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57200" y="-61860"/>
            <a:ext cx="8229600" cy="166196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 dirty="0"/>
              <a:t>Tekens </a:t>
            </a:r>
            <a:r>
              <a:rPr lang="en" dirty="0" smtClean="0"/>
              <a:t>– Illegale handaanval</a:t>
            </a:r>
            <a:endParaRPr lang="en" dirty="0"/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66278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Foutief duwen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Vasthouden</a:t>
            </a:r>
            <a:br>
              <a:rPr lang="en" sz="3600" dirty="0" smtClean="0"/>
            </a:br>
            <a:r>
              <a:rPr lang="en" sz="3600" dirty="0" smtClean="0"/>
              <a:t>- Lijnen gebruiken</a:t>
            </a:r>
            <a:br>
              <a:rPr lang="en" sz="3600" dirty="0" smtClean="0"/>
            </a:br>
            <a:r>
              <a:rPr lang="en" sz="3600" dirty="0" smtClean="0"/>
              <a:t>- Elleboog aanval</a:t>
            </a:r>
            <a:br>
              <a:rPr lang="en" sz="3600" dirty="0" smtClean="0"/>
            </a:br>
            <a:r>
              <a:rPr lang="en" sz="3600" dirty="0" smtClean="0"/>
              <a:t>- Stoten</a:t>
            </a:r>
            <a:br>
              <a:rPr lang="en" sz="3600" dirty="0" smtClean="0"/>
            </a:br>
            <a:r>
              <a:rPr lang="en" sz="3600" dirty="0" smtClean="0"/>
              <a:t>- Boot duwen/trekken</a:t>
            </a:r>
            <a:endParaRPr lang="en" sz="3600" dirty="0"/>
          </a:p>
          <a:p>
            <a:endParaRPr dirty="0"/>
          </a:p>
          <a:p>
            <a:endParaRPr dirty="0"/>
          </a:p>
        </p:txBody>
      </p:sp>
      <p:sp>
        <p:nvSpPr>
          <p:cNvPr id="228" name="Shape 228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" name="Up-Down Arrow 6"/>
          <p:cNvSpPr/>
          <p:nvPr/>
        </p:nvSpPr>
        <p:spPr>
          <a:xfrm>
            <a:off x="6660232" y="5301208"/>
            <a:ext cx="72008" cy="720080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57200" y="676804"/>
            <a:ext cx="8229600" cy="9232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 dirty="0"/>
              <a:t>Tekens - Illegale </a:t>
            </a:r>
            <a:r>
              <a:rPr lang="en" dirty="0" smtClean="0"/>
              <a:t>bootaanval</a:t>
            </a:r>
            <a:endParaRPr lang="en" dirty="0"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Keeper tegenstander aanvaren als je zelf in balbezit bent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In het aanvallend 6m gebied een verdediger meer dan een halve meter verplaatsen aan een stuk door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Tegenstander aanvaren aan de kuip met een hoek van 80° tot</a:t>
            </a:r>
            <a:br>
              <a:rPr lang="en" sz="3600" dirty="0"/>
            </a:br>
            <a:r>
              <a:rPr lang="en" sz="3600" dirty="0"/>
              <a:t>100°</a:t>
            </a:r>
          </a:p>
          <a:p>
            <a:endParaRPr dirty="0"/>
          </a:p>
          <a:p>
            <a:endParaRPr dirty="0"/>
          </a:p>
        </p:txBody>
      </p:sp>
      <p:sp>
        <p:nvSpPr>
          <p:cNvPr id="235" name="Shape 235"/>
          <p:cNvSpPr/>
          <p:nvPr/>
        </p:nvSpPr>
        <p:spPr>
          <a:xfrm>
            <a:off x="6948264" y="5445224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Welkom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Spelverloop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Tekens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Kaarten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Vragen</a:t>
            </a:r>
          </a:p>
          <a:p>
            <a:pPr marL="457200" lvl="0" indent="-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Planning examen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Illeg. paddelgebruik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Contact tussen de paddel &amp; lichaam van de tegenstander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Proberen de bal met de paddel te spelen wanneer tegenstander de bal in handbereik heeft en deze tracht te spelen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Een paddel binnen handbereik van de speler met de bal (uitzondering: keeper!)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Gooien van de paddel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Spelen van de paddel van </a:t>
            </a:r>
            <a:br>
              <a:rPr lang="en"/>
            </a:br>
            <a:r>
              <a:rPr lang="en"/>
              <a:t>tegenstander ipv de bal</a:t>
            </a:r>
          </a:p>
          <a:p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Illeg. balbezit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27806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Bal houden langer dan 5s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Scheidsbal: bal spelen voordat die op het water is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Paddelen </a:t>
            </a:r>
            <a:r>
              <a:rPr lang="en" sz="3600" dirty="0"/>
              <a:t>met bal op </a:t>
            </a:r>
            <a:r>
              <a:rPr lang="en" sz="3600" dirty="0" smtClean="0"/>
              <a:t>spatdek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Chicken wing (niet meer toegelaten sinds 2015)</a:t>
            </a:r>
            <a:endParaRPr lang="en" sz="3600" dirty="0"/>
          </a:p>
          <a:p>
            <a:pPr>
              <a:buNone/>
            </a:pPr>
            <a:endParaRPr dirty="0"/>
          </a:p>
        </p:txBody>
      </p:sp>
      <p:sp>
        <p:nvSpPr>
          <p:cNvPr id="249" name="Shape 249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2996952"/>
            <a:ext cx="27527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57200" y="676804"/>
            <a:ext cx="8229600" cy="9232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 dirty="0"/>
              <a:t>Tekens </a:t>
            </a:r>
            <a:r>
              <a:rPr lang="en" dirty="0" smtClean="0"/>
              <a:t>– </a:t>
            </a:r>
            <a:r>
              <a:rPr lang="en" dirty="0" smtClean="0"/>
              <a:t>Onsportief gedrag</a:t>
            </a:r>
            <a:endParaRPr lang="en" dirty="0"/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561689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Spel vertragen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Fout tijdens rust/onderbrekingen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Hinderen bij eskimoteren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Drijvende paddel afschermen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Wraak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Niet akkoord gaan, taalgebruik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 smtClean="0"/>
              <a:t>Bal buiten gooien via boot tegenstander (bewust)</a:t>
            </a:r>
            <a:endParaRPr lang="en" sz="3600" dirty="0"/>
          </a:p>
          <a:p>
            <a:pPr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Voordeel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Bij fout van de tegenstander, maar fout geven zou nadelig zijn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Toon voordeel, fout kan alsnog gefloten wordt wanneer dit nodig is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Altijd teken doen, eventueel "play on" roepen</a:t>
            </a:r>
          </a:p>
          <a:p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7153453" y="5276659"/>
            <a:ext cx="1533345" cy="12912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Vrij worp/shot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Vrij worp, onrechtstreeks: zijlijn, corner, keepersbal, herstart na doelpunt</a:t>
            </a:r>
            <a:br>
              <a:rPr lang="en" sz="3600"/>
            </a:br>
            <a:r>
              <a:rPr lang="en" sz="3600"/>
              <a:t>Onrechtstreeks: Via blad van doelman op shot telt!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Vrij shot: na een fout</a:t>
            </a:r>
            <a:br>
              <a:rPr lang="en" sz="3600"/>
            </a:br>
            <a:r>
              <a:rPr lang="en" sz="3600"/>
              <a:t>Presenteren!</a:t>
            </a:r>
          </a:p>
          <a:p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64" name="Shape 264"/>
          <p:cNvSpPr/>
          <p:nvPr/>
        </p:nvSpPr>
        <p:spPr>
          <a:xfrm>
            <a:off x="4957212" y="4958148"/>
            <a:ext cx="1895475" cy="16097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Penalty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 principe altijd bij een fout op een doelpoging binnen 6 meter</a:t>
            </a:r>
            <a:br>
              <a:rPr lang="en"/>
            </a:br>
            <a:r>
              <a:rPr lang="en"/>
              <a:t>Zeker wanneer een fout gemaakt wordt op een fout!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Bij fout op een zeker doelkans</a:t>
            </a:r>
            <a:br>
              <a:rPr lang="en"/>
            </a:br>
            <a:r>
              <a:rPr lang="en"/>
              <a:t>(vb fastbreak, spelers weg, fout)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Teken doen (automatisch time-out, tafel checken!)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Ook net voor eindsignaal moet </a:t>
            </a:r>
            <a:br>
              <a:rPr lang="en"/>
            </a:br>
            <a:r>
              <a:rPr lang="en"/>
              <a:t>penalty genomen worden.</a:t>
            </a:r>
          </a:p>
          <a:p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Penalty vervolg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Scheidsrechters positie:</a:t>
            </a:r>
            <a:br>
              <a:rPr lang="en" sz="3600"/>
            </a:br>
            <a:r>
              <a:rPr lang="en" sz="3600"/>
              <a:t>- 1 aan 6m lijn, aangeven positie schutter</a:t>
            </a:r>
            <a:br>
              <a:rPr lang="en" sz="3600"/>
            </a:br>
            <a:r>
              <a:rPr lang="en" sz="3600"/>
              <a:t>- 1 aan middenlijn, andere spelers dienen achter de middenlijn te liggen, hand opsteken indien OK</a:t>
            </a:r>
            <a:br>
              <a:rPr lang="en" sz="3600"/>
            </a:br>
            <a:r>
              <a:rPr lang="en" sz="3600"/>
              <a:t>- Scheidsrechter aan 6m fluit &amp; 5s tellen</a:t>
            </a:r>
          </a:p>
        </p:txBody>
      </p:sp>
      <p:sp>
        <p:nvSpPr>
          <p:cNvPr id="278" name="Shape 278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Tekens - Penalty vervolg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Bij shot op kader mag de schutter de bal opnieuw nemen</a:t>
            </a:r>
          </a:p>
          <a:p>
            <a:pPr marL="457200" lvl="0" indent="-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Indien geen doelkader geraakt mag enkel een andere speler de bal nemen, sprintende van de middenlijn (5s teken indien fout)</a:t>
            </a:r>
          </a:p>
        </p:txBody>
      </p:sp>
      <p:sp>
        <p:nvSpPr>
          <p:cNvPr id="285" name="Shape 285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Kaarten - Algemeen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Altijd timeout fluiten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Duidelijk aangeven wie de fout begaan heeft (wijzen &amp; nr tonen)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Kaart tonen en teken tonen waarom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Indien niet duidelijk: Speler tot bij de scheidsrechter roepen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Ook duidelijk maken aan</a:t>
            </a:r>
            <a:br>
              <a:rPr lang="en" sz="3600"/>
            </a:br>
            <a:r>
              <a:rPr lang="en" sz="3600"/>
              <a:t>tafel!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Kaarten kunnen achteraf!</a:t>
            </a:r>
          </a:p>
        </p:txBody>
      </p:sp>
      <p:sp>
        <p:nvSpPr>
          <p:cNvPr id="292" name="Shape 292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Kaarten - Groen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Sanctie: Waarschuwing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Repetitief zelfde fout maken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Kritiek op scheidsrechter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Licht onsportief gedrag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Niet te lang mee wachten</a:t>
            </a:r>
          </a:p>
        </p:txBody>
      </p:sp>
      <p:sp>
        <p:nvSpPr>
          <p:cNvPr id="299" name="Shape 299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Spelverloop - Jouw team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2 scheidsrechters </a:t>
            </a:r>
            <a:br>
              <a:rPr lang="en" sz="3600"/>
            </a:br>
            <a:r>
              <a:rPr lang="en" sz="3600"/>
              <a:t>(positie!)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2 lijnrechters</a:t>
            </a:r>
            <a:br>
              <a:rPr lang="en" sz="3600"/>
            </a:br>
            <a:r>
              <a:rPr lang="en" sz="3600"/>
              <a:t>(positie!)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Official voor tijdsregistratie (shotclock?)</a:t>
            </a:r>
          </a:p>
          <a:p>
            <a:pPr marL="457200" lvl="0" indent="-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Official voor doelpunten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Kaarten - Geel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Sanctie: 2 min veld verlaten</a:t>
            </a:r>
            <a:r>
              <a:rPr lang="en" dirty="0"/>
              <a:t>Tafel geeft aan wanneer 2 min om zijn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3 x groen of 2 x groen voor zelfde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Schelden op scheidsechter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Storend onsportief gedrag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Ernstige of opzettelijke fouten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Altijd wachten met herstart</a:t>
            </a:r>
            <a:br>
              <a:rPr lang="en" sz="3600" dirty="0"/>
            </a:br>
            <a:r>
              <a:rPr lang="en" sz="3600" dirty="0"/>
              <a:t>tot speler af terrein is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"/>
              <a:t>Kaarten - Rood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Sanctie: Uitgesloten voor huidige match (speler minder op veld)</a:t>
            </a:r>
            <a:br>
              <a:rPr lang="en" sz="3600" dirty="0"/>
            </a:br>
            <a:r>
              <a:rPr lang="en" sz="3600" dirty="0"/>
              <a:t>Uigesloten voor volgende match (wel weer 5 spelers)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Herhaaldelijk protest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Vechten of ander zwaar onsportief gedrag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 dirty="0"/>
              <a:t>Zware, gevaarlijke fouten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Spelverloop - Wat heb je bij?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Volledig zwarte kledij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Fluitje</a:t>
            </a:r>
          </a:p>
          <a:p>
            <a:pPr marL="457200" lvl="0" indent="-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Groene, gele &amp; rode kaart </a:t>
            </a:r>
            <a:br>
              <a:rPr lang="en" sz="3600"/>
            </a:br>
            <a:r>
              <a:rPr lang="en" sz="3600"/>
              <a:t>(los van elkaar)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Spelverloop - Speler check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Zelfde kleur van boot, zwemvest </a:t>
            </a:r>
            <a:br>
              <a:rPr lang="en" sz="3600"/>
            </a:br>
            <a:r>
              <a:rPr lang="en" sz="3600"/>
              <a:t>&amp; helm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Geen juwelen, uurwerken of bandjes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Zwemvest &amp; helm met nummer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Spelverloop - Opstelling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Fluiten voor start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Scheidsrechter kiest de bal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Bij discussie van startpositie: </a:t>
            </a:r>
            <a:br>
              <a:rPr lang="en" sz="3600"/>
            </a:br>
            <a:r>
              <a:rPr lang="en" sz="3600"/>
              <a:t>zelfde positie als blad</a:t>
            </a:r>
          </a:p>
          <a:p>
            <a:pPr marL="457200" lvl="0" indent="-41910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Lijnrechters controleren de positie van de spelers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Spelverloop - Wisselspelers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Elke ploeg heeft 5 spelers &amp; max 3 wissels</a:t>
            </a:r>
          </a:p>
          <a:p>
            <a:pPr marL="457200" lvl="0" indent="-457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Continue wisselen is toegelaten</a:t>
            </a:r>
          </a:p>
          <a:p>
            <a:pPr marL="457200" lvl="0" indent="-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3600"/>
              <a:t>Bij wissel moet de ene speler volledig van het veld zijn voor de andere er op mag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Spelverloop - Zwemmen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Geen time-out voor een zwemmer, tenzij gevaar voor de zwemmer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/>
              <a:t>Mag vervangen worden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sz="3000"/>
              <a:t>Onmiddellijk als hij langs de achterlijn van het veld zwemt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sz="3000"/>
              <a:t>In andere gevallen pas na spel onderbreking (bal buiten, time-out, fout, ...)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Tekens - Start wedstrijd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46273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 dirty="0"/>
              <a:t>1 maal fluiten en bal werpen</a:t>
            </a:r>
          </a:p>
          <a:p>
            <a:pPr marL="457200" lvl="0" indent="-419100" rtl="0">
              <a:buClr>
                <a:schemeClr val="dk2"/>
              </a:buClr>
              <a:buSzPct val="138888"/>
              <a:buFont typeface="Arial"/>
              <a:buChar char="•"/>
            </a:pPr>
            <a:r>
              <a:rPr lang="en" sz="3600" dirty="0"/>
              <a:t>Start fouten worden gesignaleerd door lijnrechters</a:t>
            </a:r>
          </a:p>
          <a:p>
            <a:endParaRPr lang="nl-BE" dirty="0" smtClean="0"/>
          </a:p>
          <a:p>
            <a:r>
              <a:rPr lang="nl-BE" dirty="0" smtClean="0"/>
              <a:t>Nieuw 2015: Foutief opzetten of hinderen bij opzetten.</a:t>
            </a:r>
          </a:p>
          <a:p>
            <a:r>
              <a:rPr lang="nl-BE" dirty="0" smtClean="0"/>
              <a:t>Speler die niet terug gevaren is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na goal</a:t>
            </a:r>
            <a:endParaRPr lang="nl-BE" dirty="0" smtClean="0"/>
          </a:p>
        </p:txBody>
      </p:sp>
      <p:sp>
        <p:nvSpPr>
          <p:cNvPr id="172" name="Shape 172"/>
          <p:cNvSpPr/>
          <p:nvPr/>
        </p:nvSpPr>
        <p:spPr>
          <a:xfrm>
            <a:off x="6791325" y="4958148"/>
            <a:ext cx="1895475" cy="1609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824</Words>
  <Application>Microsoft Office PowerPoint</Application>
  <PresentationFormat>On-screen Show (4:3)</PresentationFormat>
  <Paragraphs>149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/>
      <vt:lpstr/>
      <vt:lpstr>Scheidsrechtercursus</vt:lpstr>
      <vt:lpstr>Welkom</vt:lpstr>
      <vt:lpstr>Spelverloop - Jouw team</vt:lpstr>
      <vt:lpstr>Spelverloop - Wat heb je bij?</vt:lpstr>
      <vt:lpstr>Spelverloop - Speler check</vt:lpstr>
      <vt:lpstr>Spelverloop - Opstelling</vt:lpstr>
      <vt:lpstr>Spelverloop - Wisselspelers</vt:lpstr>
      <vt:lpstr>Spelverloop - Zwemmen</vt:lpstr>
      <vt:lpstr>Tekens - Start wedstrijd</vt:lpstr>
      <vt:lpstr>Tekens - Einde speelperiode</vt:lpstr>
      <vt:lpstr>Tekens - Doelpunt</vt:lpstr>
      <vt:lpstr>Tekens - Doelpunt afgekeurd</vt:lpstr>
      <vt:lpstr>Tekens - Zijlijn &amp; hoekworp</vt:lpstr>
      <vt:lpstr>Tekens - Doellijnworp</vt:lpstr>
      <vt:lpstr>Tekens - Time-out</vt:lpstr>
      <vt:lpstr>Tekens - Scheidsbal</vt:lpstr>
      <vt:lpstr>Tekens - Obstructie</vt:lpstr>
      <vt:lpstr>Tekens – Illegale handaanval</vt:lpstr>
      <vt:lpstr>Tekens - Illegale bootaanval</vt:lpstr>
      <vt:lpstr>Tekens - Illeg. paddelgebruik</vt:lpstr>
      <vt:lpstr>Tekens - Illeg. balbezit</vt:lpstr>
      <vt:lpstr>Tekens – Onsportief gedrag</vt:lpstr>
      <vt:lpstr>Tekens - Voordeel</vt:lpstr>
      <vt:lpstr>Tekens - Vrij worp/shot</vt:lpstr>
      <vt:lpstr>Tekens - Penalty</vt:lpstr>
      <vt:lpstr>Tekens - Penalty vervolg</vt:lpstr>
      <vt:lpstr>Tekens - Penalty vervolg</vt:lpstr>
      <vt:lpstr>Kaarten - Algemeen</vt:lpstr>
      <vt:lpstr>Kaarten - Groen</vt:lpstr>
      <vt:lpstr>Kaarten - Geel</vt:lpstr>
      <vt:lpstr>Kaarten - Rood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Scheidsrechtercursus</dc:title>
  <cp:lastModifiedBy>Tom</cp:lastModifiedBy>
  <cp:revision>9</cp:revision>
  <dcterms:modified xsi:type="dcterms:W3CDTF">2015-02-27T21:20:46Z</dcterms:modified>
</cp:coreProperties>
</file>